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39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485" r:id="rId11"/>
    <p:sldId id="61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79" r:id="rId25"/>
    <p:sldId id="38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44" r:id="rId62"/>
    <p:sldId id="345" r:id="rId63"/>
    <p:sldId id="311" r:id="rId64"/>
    <p:sldId id="312" r:id="rId65"/>
    <p:sldId id="313" r:id="rId66"/>
    <p:sldId id="314" r:id="rId67"/>
    <p:sldId id="797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451" r:id="rId98"/>
    <p:sldId id="454" r:id="rId99"/>
    <p:sldId id="452" r:id="rId100"/>
    <p:sldId id="453" r:id="rId101"/>
    <p:sldId id="455" r:id="rId102"/>
    <p:sldId id="461" r:id="rId103"/>
    <p:sldId id="456" r:id="rId104"/>
    <p:sldId id="460" r:id="rId105"/>
    <p:sldId id="459" r:id="rId106"/>
    <p:sldId id="462" r:id="rId107"/>
    <p:sldId id="595" r:id="rId108"/>
    <p:sldId id="596" r:id="rId109"/>
    <p:sldId id="597" r:id="rId110"/>
    <p:sldId id="599" r:id="rId111"/>
    <p:sldId id="773" r:id="rId112"/>
    <p:sldId id="731" r:id="rId113"/>
    <p:sldId id="733" r:id="rId114"/>
    <p:sldId id="732" r:id="rId115"/>
    <p:sldId id="752" r:id="rId116"/>
    <p:sldId id="753" r:id="rId117"/>
    <p:sldId id="755" r:id="rId118"/>
    <p:sldId id="754" r:id="rId119"/>
    <p:sldId id="598" r:id="rId120"/>
    <p:sldId id="463" r:id="rId121"/>
    <p:sldId id="467" r:id="rId122"/>
    <p:sldId id="468" r:id="rId123"/>
    <p:sldId id="469" r:id="rId124"/>
    <p:sldId id="470" r:id="rId125"/>
    <p:sldId id="471" r:id="rId126"/>
    <p:sldId id="472" r:id="rId127"/>
    <p:sldId id="476" r:id="rId128"/>
    <p:sldId id="477" r:id="rId129"/>
    <p:sldId id="473" r:id="rId130"/>
    <p:sldId id="474" r:id="rId131"/>
    <p:sldId id="475" r:id="rId132"/>
    <p:sldId id="481" r:id="rId133"/>
    <p:sldId id="483" r:id="rId134"/>
    <p:sldId id="865" r:id="rId135"/>
    <p:sldId id="866" r:id="rId136"/>
    <p:sldId id="867" r:id="rId137"/>
    <p:sldId id="482" r:id="rId1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7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bleStyles" Target="tableStyles.xml"/><Relationship Id="rId141" Type="http://schemas.openxmlformats.org/officeDocument/2006/relationships/viewProps" Target="viewProps.xml"/><Relationship Id="rId140" Type="http://schemas.openxmlformats.org/officeDocument/2006/relationships/presProps" Target="presProps.xml"/><Relationship Id="rId14" Type="http://schemas.openxmlformats.org/officeDocument/2006/relationships/slide" Target="slides/slide11.xml"/><Relationship Id="rId139" Type="http://schemas.openxmlformats.org/officeDocument/2006/relationships/handoutMaster" Target="handoutMasters/handoutMaster1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1"/>
          </p:cNvSpPr>
          <p:nvPr>
            <p:ph type="subTitle" idx="1" hasCustomPrompt="1"/>
          </p:nvPr>
        </p:nvSpPr>
        <p:spPr/>
        <p:txBody>
          <a:bodyPr vert="horz" lIns="91440" tIns="45720" rIns="91440" bIns="45720" anchor="t" anchorCtr="0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8308975" y="685800"/>
            <a:ext cx="3370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0.38%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294640"/>
            <a:ext cx="804162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11810"/>
            <a:ext cx="8104178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3002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685800"/>
            <a:ext cx="7972723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29387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 b="1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685800"/>
            <a:ext cx="8059554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3002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601075" y="4762500"/>
            <a:ext cx="206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</a:t>
            </a:r>
            <a:r>
              <a:rPr lang="en-US">
                <a:sym typeface="+mn-ea"/>
              </a:rPr>
              <a:t>37</a:t>
            </a:r>
            <a:r>
              <a:rPr lang="en-US" altLang="en-US">
                <a:sym typeface="+mn-ea"/>
              </a:rPr>
              <a:t>% events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601075" y="4762500"/>
            <a:ext cx="193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0.4%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854710"/>
            <a:ext cx="8164749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29470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</a:t>
            </a:r>
            <a:r>
              <a:rPr lang="en-US" altLang="en-US" b="1"/>
              <a:t> MC</a:t>
            </a:r>
            <a:endParaRPr lang="en-US" altLang="en-US" b="1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9572625" y="7067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7625"/>
            <a:ext cx="8648700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61595"/>
            <a:ext cx="8696325" cy="67341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89795" y="5924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9629775" y="69532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71120"/>
            <a:ext cx="868680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547370"/>
            <a:ext cx="715327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2456815" y="776605"/>
            <a:ext cx="7590503" cy="5486400"/>
            <a:chOff x="3869" y="1230"/>
            <a:chExt cx="11954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69" y="1230"/>
              <a:ext cx="11954" cy="86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990" y="4350"/>
              <a:ext cx="10520" cy="2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llate 8"/>
            <p:cNvSpPr/>
            <p:nvPr/>
          </p:nvSpPr>
          <p:spPr>
            <a:xfrm>
              <a:off x="10128" y="414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1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P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1" flipV="1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1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1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1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1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1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1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1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1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1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1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1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1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1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1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1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1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8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1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8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1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itchFamily="2" charset="-122"/>
              </a:endParaRPr>
            </a:p>
          </p:txBody>
        </p:sp>
        <p:sp>
          <p:nvSpPr>
            <p:cNvPr id="14365" name="Text Box 38"/>
            <p:cNvSpPr txBox="1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1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80604020202020204" pitchFamily="34" charset="0"/>
                <a:ea typeface="SimSun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1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1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1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1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305435" y="431165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Fitted radial biases vs group velocities, tuning 0.5 g/L PPO</a:t>
            </a:r>
            <a:endParaRPr lang="en-US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12900" y="959485"/>
            <a:ext cx="7436485" cy="5270500"/>
            <a:chOff x="3559" y="1537"/>
            <a:chExt cx="11711" cy="83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8" y="1538"/>
              <a:ext cx="11083" cy="777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 rot="0">
              <a:off x="3559" y="1537"/>
              <a:ext cx="11711" cy="8301"/>
              <a:chOff x="1412" y="1966"/>
              <a:chExt cx="11712" cy="8301"/>
            </a:xfrm>
          </p:grpSpPr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>
                <a:off x="1412" y="1966"/>
                <a:ext cx="11712" cy="8301"/>
                <a:chOff x="722" y="1416"/>
                <a:chExt cx="7677" cy="53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1712" y="3728"/>
                  <a:ext cx="6408" cy="13"/>
                </a:xfrm>
                <a:prstGeom prst="line">
                  <a:avLst/>
                </a:prstGeom>
                <a:ln w="254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 Box 10"/>
                <p:cNvSpPr txBox="1"/>
                <p:nvPr/>
              </p:nvSpPr>
              <p:spPr>
                <a:xfrm>
                  <a:off x="6349" y="6395"/>
                  <a:ext cx="2050" cy="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radial bias [mm]</a:t>
                  </a:r>
                  <a:endParaRPr lang="en-US" altLang="en-US" sz="2000"/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 rot="16200000">
                  <a:off x="-128" y="2266"/>
                  <a:ext cx="2112" cy="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velocity [mm/ns]</a:t>
                  </a:r>
                  <a:endParaRPr lang="en-US" altLang="en-US" sz="2000"/>
                </a:p>
              </p:txBody>
            </p:sp>
          </p:grpSp>
          <p:sp>
            <p:nvSpPr>
              <p:cNvPr id="9" name="Flowchart: Collate 8"/>
              <p:cNvSpPr/>
              <p:nvPr/>
            </p:nvSpPr>
            <p:spPr>
              <a:xfrm>
                <a:off x="7647" y="5293"/>
                <a:ext cx="307" cy="468"/>
              </a:xfrm>
              <a:prstGeom prst="flowChartCollate">
                <a:avLst/>
              </a:prstGeom>
              <a:noFill/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1633855" y="502285"/>
            <a:ext cx="7346950" cy="5062855"/>
            <a:chOff x="2591" y="773"/>
            <a:chExt cx="11570" cy="7973"/>
          </a:xfrm>
        </p:grpSpPr>
        <p:sp>
          <p:nvSpPr>
            <p:cNvPr id="11" name="Text Box 10"/>
            <p:cNvSpPr txBox="1"/>
            <p:nvPr/>
          </p:nvSpPr>
          <p:spPr>
            <a:xfrm>
              <a:off x="11034" y="8117"/>
              <a:ext cx="3127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radial bias [mm]</a:t>
              </a:r>
              <a:endParaRPr lang="en-US" altLang="en-US" sz="2000"/>
            </a:p>
          </p:txBody>
        </p:sp>
        <p:sp>
          <p:nvSpPr>
            <p:cNvPr id="12" name="Text Box 11"/>
            <p:cNvSpPr txBox="1"/>
            <p:nvPr/>
          </p:nvSpPr>
          <p:spPr>
            <a:xfrm rot="16200000">
              <a:off x="1278" y="2321"/>
              <a:ext cx="3255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velocity [mm/ns]</a:t>
              </a:r>
              <a:endParaRPr lang="en-US" altLang="en-US" sz="2000"/>
            </a:p>
          </p:txBody>
        </p: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3220" y="773"/>
              <a:ext cx="10941" cy="7488"/>
              <a:chOff x="10261" y="2096"/>
              <a:chExt cx="7364" cy="50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261" y="2096"/>
                <a:ext cx="7364" cy="5040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10820" y="4284"/>
                <a:ext cx="6650" cy="17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ollate 9"/>
            <p:cNvSpPr/>
            <p:nvPr/>
          </p:nvSpPr>
          <p:spPr>
            <a:xfrm>
              <a:off x="8286" y="377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14020"/>
            <a:ext cx="7410450" cy="60293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50480" y="89408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409575"/>
            <a:ext cx="7400925" cy="6038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313420" y="88265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98120"/>
            <a:ext cx="73723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9867900" y="736600"/>
            <a:ext cx="1092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Bipo214</a:t>
            </a:r>
            <a:endParaRPr lang="en-US" alt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567690" y="147320"/>
            <a:ext cx="8769985" cy="6563970"/>
            <a:chOff x="235" y="23"/>
            <a:chExt cx="14370" cy="107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" y="23"/>
              <a:ext cx="14370" cy="10755"/>
            </a:xfrm>
            <a:prstGeom prst="rect">
              <a:avLst/>
            </a:prstGeom>
          </p:spPr>
        </p:pic>
        <p:sp>
          <p:nvSpPr>
            <p:cNvPr id="4" name="Text Box 3"/>
            <p:cNvSpPr txBox="1"/>
            <p:nvPr/>
          </p:nvSpPr>
          <p:spPr>
            <a:xfrm>
              <a:off x="8641" y="540"/>
              <a:ext cx="3340" cy="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 baseline="30000"/>
                <a:t>—— 214</a:t>
              </a:r>
              <a:r>
                <a:rPr lang="en-US" altLang="en-US" sz="3200"/>
                <a:t>Bi</a:t>
              </a:r>
              <a:endParaRPr lang="en-US" altLang="en-US" sz="3200"/>
            </a:p>
            <a:p>
              <a:r>
                <a:rPr lang="en-US" altLang="en-US" sz="3200">
                  <a:solidFill>
                    <a:srgbClr val="FF0000"/>
                  </a:solidFill>
                </a:rPr>
                <a:t>--- </a:t>
              </a:r>
              <a:r>
                <a:rPr lang="en-US" altLang="en-US" sz="32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3200">
                  <a:solidFill>
                    <a:srgbClr val="FF0000"/>
                  </a:solidFill>
                </a:rPr>
                <a:t>Po</a:t>
              </a:r>
              <a:endParaRPr lang="en-US" altLang="en-US" sz="3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414020"/>
            <a:ext cx="770572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649605"/>
            <a:ext cx="7153275" cy="5238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54035" y="64960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883920"/>
            <a:ext cx="5235575" cy="435864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825105" y="1118870"/>
            <a:ext cx="1738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internal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AV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internal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</a:t>
            </a:r>
            <a:r>
              <a:rPr lang="en-US">
                <a:solidFill>
                  <a:schemeClr val="tx1"/>
                </a:solidFill>
                <a:sym typeface="+mn-ea"/>
              </a:rPr>
              <a:t>AV</a:t>
            </a:r>
            <a:endParaRPr 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FF8D41"/>
                </a:solidFill>
                <a:sym typeface="+mn-ea"/>
              </a:rPr>
              <a:t>— solar </a:t>
            </a:r>
            <a:r>
              <a:rPr lang="en-US" altLang="en-US" b="1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endParaRPr lang="en-US" altLang="en-US" b="1" baseline="-25000">
              <a:solidFill>
                <a:srgbClr val="FF8D41"/>
              </a:solidFill>
              <a:latin typeface="MathJax_Math" charset="0"/>
              <a:cs typeface="MathJax_Math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32740" y="405130"/>
            <a:ext cx="6228715" cy="4552315"/>
            <a:chOff x="609" y="488"/>
            <a:chExt cx="12600" cy="88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" y="488"/>
              <a:ext cx="12600" cy="882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2522" y="1105"/>
              <a:ext cx="2388" cy="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MLP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405130"/>
            <a:ext cx="4943475" cy="36995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006080" y="1360170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  <a:p>
            <a:r>
              <a:rPr lang="en-US" altLang="en-US"/>
              <a:t>4&lt;E&lt;5 MeV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1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ray-tracer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1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1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1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1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1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1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1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1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1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1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1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1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1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1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1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1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1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1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1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1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417195"/>
            <a:ext cx="7746053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342265"/>
            <a:ext cx="7829550" cy="56007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Fisher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63855" y="307975"/>
            <a:ext cx="7727315" cy="5486400"/>
            <a:chOff x="507" y="1"/>
            <a:chExt cx="12169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1"/>
              <a:ext cx="12169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6164" y="1041"/>
              <a:ext cx="23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LD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134235" y="426085"/>
            <a:ext cx="6924675" cy="5010150"/>
            <a:chOff x="320" y="152"/>
            <a:chExt cx="10905" cy="78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" y="152"/>
              <a:ext cx="10905" cy="789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3598" y="437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944245" y="351790"/>
            <a:ext cx="6924040" cy="5029200"/>
            <a:chOff x="1487" y="554"/>
            <a:chExt cx="10904" cy="79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7" y="554"/>
              <a:ext cx="10905" cy="792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765" y="921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610" y="722630"/>
            <a:ext cx="6896100" cy="4953000"/>
            <a:chOff x="2171" y="387"/>
            <a:chExt cx="10860" cy="7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1" y="387"/>
              <a:ext cx="10860" cy="7800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5426" y="688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5&lt;E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357630" y="426085"/>
            <a:ext cx="6905625" cy="4991100"/>
            <a:chOff x="285" y="183"/>
            <a:chExt cx="10875" cy="7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183"/>
              <a:ext cx="10875" cy="786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438" y="604"/>
              <a:ext cx="25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5&lt;E</a:t>
              </a:r>
              <a:r>
                <a:rPr lang="en-US" altLang="en-US" baseline="-25000"/>
                <a:t>fit</a:t>
              </a:r>
              <a:r>
                <a:rPr lang="en-US" altLang="en-US"/>
                <a:t>&lt;15 MeV</a:t>
              </a:r>
              <a:endParaRPr lang="en-US" alt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46685"/>
            <a:ext cx="7734300" cy="552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65" y="297180"/>
            <a:ext cx="3943193" cy="2743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BDT, hi E</a:t>
            </a:r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3175" y="226060"/>
            <a:ext cx="7674785" cy="552297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438150"/>
            <a:ext cx="3837620" cy="2743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MLP, hi E</a:t>
            </a:r>
            <a:endParaRPr lang="en-US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917700" y="552450"/>
            <a:ext cx="6984724" cy="5486400"/>
            <a:chOff x="4100" y="852"/>
            <a:chExt cx="11000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00" y="852"/>
              <a:ext cx="11000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6104" y="1653"/>
              <a:ext cx="2491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sz="2800">
                  <a:solidFill>
                    <a:srgbClr val="FF0000"/>
                  </a:solidFill>
                </a:rPr>
                <a:t>data</a:t>
              </a:r>
              <a:endParaRPr lang="en-US" sz="2800"/>
            </a:p>
            <a:p>
              <a:r>
                <a:rPr lang="en-US" altLang="en-US" sz="2800"/>
                <a:t>--- MC</a:t>
              </a:r>
              <a:endParaRPr lang="en-US" altLang="en-US" sz="2800"/>
            </a:p>
            <a:p>
              <a:endParaRPr lang="en-US" altLang="en-US" sz="2800"/>
            </a:p>
            <a:p>
              <a:endParaRPr lang="en-US" altLang="en-US" sz="2800"/>
            </a:p>
            <a:p>
              <a:r>
                <a:rPr lang="en-US" altLang="en-US" sz="2800"/>
                <a:t>100207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1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1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464310" y="441325"/>
            <a:ext cx="7661910" cy="5975350"/>
            <a:chOff x="2306" y="695"/>
            <a:chExt cx="12066" cy="94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6" y="695"/>
              <a:ext cx="12066" cy="941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4268" y="1176"/>
              <a:ext cx="4418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chemeClr val="tx1"/>
                  </a:solidFill>
                </a:rPr>
                <a:t>— solar 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ν</a:t>
              </a:r>
              <a:r>
                <a:rPr lang="en-US" altLang="en-US" sz="28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2800">
                  <a:solidFill>
                    <a:schemeClr val="tx1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--- pdf scaled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altLang="en-US" sz="28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2800">
                  <a:solidFill>
                    <a:srgbClr val="FF0000"/>
                  </a:solidFill>
                </a:rPr>
                <a:t>Bi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.... pdf scaled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20" y="112395"/>
            <a:ext cx="8465185" cy="63030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95980" y="809625"/>
            <a:ext cx="5825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/>
              <a:t>—— </a:t>
            </a:r>
            <a:r>
              <a:rPr lang="en-US" altLang="en-US" sz="2400"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 </a:t>
            </a:r>
            <a:r>
              <a:rPr lang="en-US" altLang="en-US" sz="2400"/>
              <a:t>without oscillation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0070C0"/>
                </a:solidFill>
              </a:rPr>
              <a:t>——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solidFill>
                  <a:srgbClr val="0070C0"/>
                </a:solidFill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 +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μ </a:t>
            </a:r>
            <a:r>
              <a:rPr lang="en-US" altLang="en-US" sz="2400">
                <a:solidFill>
                  <a:srgbClr val="0070C0"/>
                </a:solidFill>
              </a:rPr>
              <a:t>including oscillations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FF0000"/>
                </a:solidFill>
              </a:rPr>
              <a:t>------ </a:t>
            </a:r>
            <a:r>
              <a:rPr lang="en-US" altLang="en-US" sz="24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e </a:t>
            </a:r>
            <a:r>
              <a:rPr lang="en-US" altLang="en-US" sz="2400">
                <a:solidFill>
                  <a:srgbClr val="FF0000"/>
                </a:solidFill>
              </a:rPr>
              <a:t>including oscillations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00" name="Group 1099"/>
          <p:cNvGrpSpPr/>
          <p:nvPr/>
        </p:nvGrpSpPr>
        <p:grpSpPr>
          <a:xfrm>
            <a:off x="1019175" y="275590"/>
            <a:ext cx="4356100" cy="4363720"/>
            <a:chOff x="11382" y="784"/>
            <a:chExt cx="6860" cy="6872"/>
          </a:xfrm>
        </p:grpSpPr>
        <p:grpSp>
          <p:nvGrpSpPr>
            <p:cNvPr id="952" name="Group 951"/>
            <p:cNvGrpSpPr/>
            <p:nvPr/>
          </p:nvGrpSpPr>
          <p:grpSpPr>
            <a:xfrm>
              <a:off x="11382" y="784"/>
              <a:ext cx="6860" cy="6872"/>
              <a:chOff x="10293" y="1148"/>
              <a:chExt cx="6860" cy="6872"/>
            </a:xfrm>
          </p:grpSpPr>
          <p:grpSp>
            <p:nvGrpSpPr>
              <p:cNvPr id="947" name="Group 946"/>
              <p:cNvGrpSpPr/>
              <p:nvPr/>
            </p:nvGrpSpPr>
            <p:grpSpPr>
              <a:xfrm>
                <a:off x="10293" y="1184"/>
                <a:ext cx="6860" cy="6836"/>
                <a:chOff x="10293" y="1184"/>
                <a:chExt cx="6860" cy="6836"/>
              </a:xfrm>
            </p:grpSpPr>
            <p:grpSp>
              <p:nvGrpSpPr>
                <p:cNvPr id="939" name="Group 938"/>
                <p:cNvGrpSpPr/>
                <p:nvPr/>
              </p:nvGrpSpPr>
              <p:grpSpPr>
                <a:xfrm>
                  <a:off x="10293" y="1785"/>
                  <a:ext cx="6235" cy="6235"/>
                  <a:chOff x="9751" y="1122"/>
                  <a:chExt cx="6235" cy="6235"/>
                </a:xfrm>
              </p:grpSpPr>
              <p:grpSp>
                <p:nvGrpSpPr>
                  <p:cNvPr id="807" name="Group 806"/>
                  <p:cNvGrpSpPr/>
                  <p:nvPr/>
                </p:nvGrpSpPr>
                <p:grpSpPr>
                  <a:xfrm>
                    <a:off x="9751" y="1122"/>
                    <a:ext cx="6235" cy="6235"/>
                    <a:chOff x="10691" y="911"/>
                    <a:chExt cx="6235" cy="6235"/>
                  </a:xfrm>
                </p:grpSpPr>
                <p:grpSp>
                  <p:nvGrpSpPr>
                    <p:cNvPr id="809" name="Group 808"/>
                    <p:cNvGrpSpPr/>
                    <p:nvPr/>
                  </p:nvGrpSpPr>
                  <p:grpSpPr>
                    <a:xfrm rot="0">
                      <a:off x="10691" y="911"/>
                      <a:ext cx="6235" cy="6235"/>
                      <a:chOff x="1980" y="3070"/>
                      <a:chExt cx="5641" cy="5657"/>
                    </a:xfrm>
                  </p:grpSpPr>
                  <p:grpSp>
                    <p:nvGrpSpPr>
                      <p:cNvPr id="810" name="Group 809"/>
                      <p:cNvGrpSpPr/>
                      <p:nvPr/>
                    </p:nvGrpSpPr>
                    <p:grpSpPr>
                      <a:xfrm>
                        <a:off x="1980" y="3070"/>
                        <a:ext cx="5641" cy="5657"/>
                        <a:chOff x="6072" y="3070"/>
                        <a:chExt cx="7515" cy="7536"/>
                      </a:xfrm>
                    </p:grpSpPr>
                    <p:grpSp>
                      <p:nvGrpSpPr>
                        <p:cNvPr id="811" name="Group 810"/>
                        <p:cNvGrpSpPr/>
                        <p:nvPr/>
                      </p:nvGrpSpPr>
                      <p:grpSpPr>
                        <a:xfrm>
                          <a:off x="6072" y="3091"/>
                          <a:ext cx="7515" cy="7515"/>
                          <a:chOff x="10719" y="2770"/>
                          <a:chExt cx="7515" cy="7515"/>
                        </a:xfrm>
                      </p:grpSpPr>
                      <p:sp>
                        <p:nvSpPr>
                          <p:cNvPr id="812" name="Oval 811"/>
                          <p:cNvSpPr/>
                          <p:nvPr/>
                        </p:nvSpPr>
                        <p:spPr>
                          <a:xfrm>
                            <a:off x="10719" y="2770"/>
                            <a:ext cx="7515" cy="7515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 w="38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grpSp>
                        <p:nvGrpSpPr>
                          <p:cNvPr id="813" name="Group 812"/>
                          <p:cNvGrpSpPr/>
                          <p:nvPr/>
                        </p:nvGrpSpPr>
                        <p:grpSpPr>
                          <a:xfrm rot="9480000">
                            <a:off x="12970" y="2997"/>
                            <a:ext cx="549" cy="555"/>
                            <a:chOff x="6020" y="4865"/>
                            <a:chExt cx="929" cy="1243"/>
                          </a:xfrm>
                        </p:grpSpPr>
                        <p:sp>
                          <p:nvSpPr>
                            <p:cNvPr id="814" name="Rectangle 22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5" name="Oval 81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6" name="Rectangle 229"/>
                            <p:cNvSpPr/>
                            <p:nvPr/>
                          </p:nvSpPr>
                          <p:spPr>
                            <a:xfrm>
                              <a:off x="6227" y="5748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17" name="Group 816"/>
                          <p:cNvGrpSpPr/>
                          <p:nvPr/>
                        </p:nvGrpSpPr>
                        <p:grpSpPr>
                          <a:xfrm rot="2100000">
                            <a:off x="12280" y="90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18" name="Rectangle 23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9" name="Oval 81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0" name="Rectangle 23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1" name="Group 820"/>
                          <p:cNvGrpSpPr/>
                          <p:nvPr/>
                        </p:nvGrpSpPr>
                        <p:grpSpPr>
                          <a:xfrm rot="5400000">
                            <a:off x="10749" y="6221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22" name="Rectangle 23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3" name="Oval 82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4" name="Rectangle 237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5" name="Group 824"/>
                          <p:cNvGrpSpPr/>
                          <p:nvPr/>
                        </p:nvGrpSpPr>
                        <p:grpSpPr>
                          <a:xfrm rot="4500000">
                            <a:off x="10829" y="69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26" name="Rectangle 23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7" name="Oval 82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8" name="Rectangle 24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9" name="Group 828"/>
                          <p:cNvGrpSpPr/>
                          <p:nvPr/>
                        </p:nvGrpSpPr>
                        <p:grpSpPr>
                          <a:xfrm rot="4020000">
                            <a:off x="11027" y="754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0" name="Rectangle 24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1" name="Oval 83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2" name="Rectangle 24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33" name="Group 832"/>
                          <p:cNvGrpSpPr/>
                          <p:nvPr/>
                        </p:nvGrpSpPr>
                        <p:grpSpPr>
                          <a:xfrm rot="3420000">
                            <a:off x="11348" y="813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4" name="Rectangle 24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5" name="Oval 83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6" name="Rectangle 249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37" name="Group 836"/>
                          <p:cNvGrpSpPr/>
                          <p:nvPr/>
                        </p:nvGrpSpPr>
                        <p:grpSpPr>
                          <a:xfrm rot="2760000">
                            <a:off x="11787" y="86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8" name="Rectangle 25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9" name="Oval 83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0" name="Rectangle 25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1" name="Group 840"/>
                          <p:cNvGrpSpPr/>
                          <p:nvPr/>
                        </p:nvGrpSpPr>
                        <p:grpSpPr>
                          <a:xfrm rot="8640000">
                            <a:off x="12357" y="3301"/>
                            <a:ext cx="549" cy="579"/>
                            <a:chOff x="6020" y="4865"/>
                            <a:chExt cx="929" cy="1279"/>
                          </a:xfrm>
                        </p:grpSpPr>
                        <p:sp>
                          <p:nvSpPr>
                            <p:cNvPr id="842" name="Rectangle 25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3" name="Oval 84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4" name="Rectangle 257"/>
                            <p:cNvSpPr/>
                            <p:nvPr/>
                          </p:nvSpPr>
                          <p:spPr>
                            <a:xfrm>
                              <a:off x="6215" y="5784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5" name="Group 844"/>
                          <p:cNvGrpSpPr/>
                          <p:nvPr/>
                        </p:nvGrpSpPr>
                        <p:grpSpPr>
                          <a:xfrm rot="8160000">
                            <a:off x="11816" y="37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46" name="Rectangle 25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7" name="Oval 84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8" name="Rectangle 26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9" name="Group 848"/>
                          <p:cNvGrpSpPr/>
                          <p:nvPr/>
                        </p:nvGrpSpPr>
                        <p:grpSpPr>
                          <a:xfrm rot="7500000">
                            <a:off x="11365" y="4299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0" name="Rectangle 26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1" name="Oval 85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2" name="Rectangle 26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53" name="Group 852"/>
                          <p:cNvGrpSpPr/>
                          <p:nvPr/>
                        </p:nvGrpSpPr>
                        <p:grpSpPr>
                          <a:xfrm rot="6900000">
                            <a:off x="11015" y="4908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4" name="Rectangle 26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5" name="Oval 85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6" name="Rectangle 269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57" name="Group 856"/>
                          <p:cNvGrpSpPr/>
                          <p:nvPr/>
                        </p:nvGrpSpPr>
                        <p:grpSpPr>
                          <a:xfrm rot="6000000">
                            <a:off x="10801" y="5581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8" name="Rectangle 27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9" name="Oval 85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0" name="Rectangle 27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1" name="Group 860"/>
                          <p:cNvGrpSpPr/>
                          <p:nvPr/>
                        </p:nvGrpSpPr>
                        <p:grpSpPr>
                          <a:xfrm>
                            <a:off x="14216" y="967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62" name="Rectangle 27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3" name="Oval 86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4" name="Rectangle 277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5" name="Group 864"/>
                          <p:cNvGrpSpPr/>
                          <p:nvPr/>
                        </p:nvGrpSpPr>
                        <p:grpSpPr>
                          <a:xfrm rot="1440000">
                            <a:off x="12888" y="938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66" name="Rectangle 27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7" name="Oval 86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8" name="Rectangle 28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9" name="Group 868"/>
                          <p:cNvGrpSpPr/>
                          <p:nvPr/>
                        </p:nvGrpSpPr>
                        <p:grpSpPr>
                          <a:xfrm rot="780000">
                            <a:off x="13522" y="9588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70" name="Rectangle 28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71" name="Oval 87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72" name="Rectangle 28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73" name="Group 872"/>
                          <p:cNvGrpSpPr/>
                          <p:nvPr/>
                        </p:nvGrpSpPr>
                        <p:grpSpPr>
                          <a:xfrm flipH="1">
                            <a:off x="14883" y="2972"/>
                            <a:ext cx="3351" cy="7250"/>
                            <a:chOff x="6716" y="3162"/>
                            <a:chExt cx="3351" cy="7250"/>
                          </a:xfrm>
                        </p:grpSpPr>
                        <p:grpSp>
                          <p:nvGrpSpPr>
                            <p:cNvPr id="874" name="Group 873"/>
                            <p:cNvGrpSpPr/>
                            <p:nvPr/>
                          </p:nvGrpSpPr>
                          <p:grpSpPr>
                            <a:xfrm rot="9480000">
                              <a:off x="8958" y="3162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75" name="Rectangle 28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76" name="Oval 87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77" name="Rectangle 29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78" name="Group 877"/>
                            <p:cNvGrpSpPr/>
                            <p:nvPr/>
                          </p:nvGrpSpPr>
                          <p:grpSpPr>
                            <a:xfrm rot="2100000">
                              <a:off x="8277" y="9282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79" name="Rectangle 29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0" name="Oval 87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1" name="Rectangle 351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82" name="Group 881"/>
                            <p:cNvGrpSpPr/>
                            <p:nvPr/>
                          </p:nvGrpSpPr>
                          <p:grpSpPr>
                            <a:xfrm rot="5400000">
                              <a:off x="6746" y="6437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83" name="Rectangle 36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4" name="Oval 88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5" name="Rectangle 36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86" name="Group 885"/>
                            <p:cNvGrpSpPr/>
                            <p:nvPr/>
                          </p:nvGrpSpPr>
                          <p:grpSpPr>
                            <a:xfrm rot="4500000">
                              <a:off x="6826" y="7116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87" name="Rectangle 36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8" name="Oval 88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9" name="Rectangle 36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0" name="Group 889"/>
                            <p:cNvGrpSpPr/>
                            <p:nvPr/>
                          </p:nvGrpSpPr>
                          <p:grpSpPr>
                            <a:xfrm rot="4020000">
                              <a:off x="7024" y="7763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1" name="Rectangle 36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2" name="Oval 891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3" name="Rectangle 37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4" name="Group 893"/>
                            <p:cNvGrpSpPr/>
                            <p:nvPr/>
                          </p:nvGrpSpPr>
                          <p:grpSpPr>
                            <a:xfrm rot="3420000">
                              <a:off x="7345" y="835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5" name="Rectangle 37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6" name="Oval 89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7" name="Rectangle 374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8" name="Group 897"/>
                            <p:cNvGrpSpPr/>
                            <p:nvPr/>
                          </p:nvGrpSpPr>
                          <p:grpSpPr>
                            <a:xfrm rot="2760000">
                              <a:off x="7784" y="8866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9" name="Rectangle 376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0" name="Oval 89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1" name="Rectangle 378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02" name="Group 901"/>
                            <p:cNvGrpSpPr/>
                            <p:nvPr/>
                          </p:nvGrpSpPr>
                          <p:grpSpPr>
                            <a:xfrm rot="8640000">
                              <a:off x="8343" y="3483"/>
                              <a:ext cx="548" cy="617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03" name="Rectangle 38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4" name="Oval 90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5" name="Rectangle 38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06" name="Group 905"/>
                            <p:cNvGrpSpPr/>
                            <p:nvPr/>
                          </p:nvGrpSpPr>
                          <p:grpSpPr>
                            <a:xfrm rot="8160000">
                              <a:off x="7813" y="394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07" name="Rectangle 38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8" name="Oval 90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9" name="Rectangle 38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0" name="Group 909"/>
                            <p:cNvGrpSpPr/>
                            <p:nvPr/>
                          </p:nvGrpSpPr>
                          <p:grpSpPr>
                            <a:xfrm rot="7500000">
                              <a:off x="7362" y="4515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1" name="Rectangle 38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2" name="Oval 911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3" name="Rectangle 39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4" name="Group 913"/>
                            <p:cNvGrpSpPr/>
                            <p:nvPr/>
                          </p:nvGrpSpPr>
                          <p:grpSpPr>
                            <a:xfrm rot="6900000">
                              <a:off x="7012" y="5124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5" name="Rectangle 39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6" name="Oval 91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7" name="Rectangle 394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8" name="Group 917"/>
                            <p:cNvGrpSpPr/>
                            <p:nvPr/>
                          </p:nvGrpSpPr>
                          <p:grpSpPr>
                            <a:xfrm rot="6000000">
                              <a:off x="6798" y="5797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9" name="Rectangle 396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0" name="Oval 91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1" name="Rectangle 398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22" name="Group 921"/>
                            <p:cNvGrpSpPr/>
                            <p:nvPr/>
                          </p:nvGrpSpPr>
                          <p:grpSpPr>
                            <a:xfrm rot="1440000">
                              <a:off x="8885" y="960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23" name="Rectangle 40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4" name="Oval 92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5" name="Rectangle 40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26" name="Group 925"/>
                            <p:cNvGrpSpPr/>
                            <p:nvPr/>
                          </p:nvGrpSpPr>
                          <p:grpSpPr>
                            <a:xfrm rot="780000">
                              <a:off x="9519" y="9804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27" name="Rectangle 40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8" name="Oval 92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9" name="Rectangle 40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930" name="Group 929"/>
                        <p:cNvGrpSpPr/>
                        <p:nvPr/>
                      </p:nvGrpSpPr>
                      <p:grpSpPr>
                        <a:xfrm>
                          <a:off x="7520" y="3070"/>
                          <a:ext cx="4623" cy="6194"/>
                          <a:chOff x="11915" y="1947"/>
                          <a:chExt cx="4865" cy="6516"/>
                        </a:xfrm>
                      </p:grpSpPr>
                      <p:sp>
                        <p:nvSpPr>
                          <p:cNvPr id="931" name="Oval 930"/>
                          <p:cNvSpPr/>
                          <p:nvPr/>
                        </p:nvSpPr>
                        <p:spPr>
                          <a:xfrm>
                            <a:off x="11915" y="3598"/>
                            <a:ext cx="4865" cy="4865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32" name="Can 931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</p:grpSp>
                  <p:cxnSp>
                    <p:nvCxnSpPr>
                      <p:cNvPr id="933" name="Straight Arrow Connector 932"/>
                      <p:cNvCxnSpPr/>
                      <p:nvPr/>
                    </p:nvCxnSpPr>
                    <p:spPr>
                      <a:xfrm flipV="1">
                        <a:off x="5667" y="5893"/>
                        <a:ext cx="689" cy="8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4" name="Straight Arrow Connector 933"/>
                      <p:cNvCxnSpPr>
                        <a:endCxn id="935" idx="4"/>
                      </p:cNvCxnSpPr>
                      <p:nvPr/>
                    </p:nvCxnSpPr>
                    <p:spPr>
                      <a:xfrm>
                        <a:off x="5685" y="5948"/>
                        <a:ext cx="1433" cy="826"/>
                      </a:xfrm>
                      <a:prstGeom prst="straightConnector1">
                        <a:avLst/>
                      </a:prstGeom>
                      <a:ln w="25400">
                        <a:solidFill>
                          <a:srgbClr val="7030A0"/>
                        </a:solidFill>
                        <a:tailEnd type="none" w="med" len="med"/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35" name="Oval 934"/>
                      <p:cNvSpPr/>
                      <p:nvPr/>
                    </p:nvSpPr>
                    <p:spPr>
                      <a:xfrm rot="21420000">
                        <a:off x="6833" y="4986"/>
                        <a:ext cx="477" cy="1789"/>
                      </a:xfrm>
                      <a:prstGeom prst="ellipse">
                        <a:avLst/>
                      </a:prstGeom>
                      <a:noFill/>
                      <a:ln w="28575" cmpd="sng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37" name="Text Box 936"/>
                    <p:cNvSpPr txBox="1"/>
                    <p:nvPr/>
                  </p:nvSpPr>
                  <p:spPr>
                    <a:xfrm>
                      <a:off x="13191" y="4475"/>
                      <a:ext cx="2537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p>
                      <a:r>
                        <a:rPr lang="en-US" altLang="en-US" sz="1600" b="1">
                          <a:solidFill>
                            <a:schemeClr val="tx1"/>
                          </a:solidFill>
                          <a:latin typeface="calibr" charset="0"/>
                          <a:cs typeface="calibr" charset="0"/>
                        </a:rPr>
                        <a:t>Cherenkov cone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calibr" charset="0"/>
                        <a:cs typeface="calibr" charset="0"/>
                      </a:endParaRPr>
                    </a:p>
                  </p:txBody>
                </p:sp>
              </p:grpSp>
              <p:cxnSp>
                <p:nvCxnSpPr>
                  <p:cNvPr id="938" name="Straight Arrow Connector 937"/>
                  <p:cNvCxnSpPr>
                    <a:endCxn id="935" idx="0"/>
                  </p:cNvCxnSpPr>
                  <p:nvPr/>
                </p:nvCxnSpPr>
                <p:spPr>
                  <a:xfrm flipV="1">
                    <a:off x="13903" y="3235"/>
                    <a:ext cx="1424" cy="959"/>
                  </a:xfrm>
                  <a:prstGeom prst="straightConnector1">
                    <a:avLst/>
                  </a:prstGeom>
                  <a:ln w="25400">
                    <a:solidFill>
                      <a:srgbClr val="7030A0"/>
                    </a:solidFill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41" name="Straight Arrow Connector 940"/>
                <p:cNvCxnSpPr/>
                <p:nvPr/>
              </p:nvCxnSpPr>
              <p:spPr>
                <a:xfrm flipV="1">
                  <a:off x="14452" y="4503"/>
                  <a:ext cx="532" cy="34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Arrow Connector 941"/>
                <p:cNvCxnSpPr/>
                <p:nvPr/>
              </p:nvCxnSpPr>
              <p:spPr>
                <a:xfrm>
                  <a:off x="14355" y="4941"/>
                  <a:ext cx="569" cy="32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943" name="Text Box 942"/>
                <p:cNvSpPr txBox="1"/>
                <p:nvPr/>
              </p:nvSpPr>
              <p:spPr>
                <a:xfrm>
                  <a:off x="14723" y="4498"/>
                  <a:ext cx="729" cy="48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en-US" sz="1400" b="1">
                      <a:latin typeface="TeX Gyre Bonum Math" panose="02000503000000000000" charset="0"/>
                      <a:cs typeface="TeX Gyre Bonum Math" panose="02000503000000000000" charset="0"/>
                    </a:rPr>
                    <a:t>θ</a:t>
                  </a:r>
                  <a:r>
                    <a:rPr lang="en-US" sz="1400" b="1" baseline="-25000">
                      <a:latin typeface="TeX Gyre Bonum Math" panose="02000503000000000000" charset="0"/>
                      <a:cs typeface="TeX Gyre Bonum Math" panose="02000503000000000000" charset="0"/>
                    </a:rPr>
                    <a:t>Ch</a:t>
                  </a:r>
                  <a:endParaRPr lang="en-US" sz="1400" b="1" baseline="-25000">
                    <a:latin typeface="TeX Gyre Bonum Math" panose="02000503000000000000" charset="0"/>
                    <a:cs typeface="TeX Gyre Bonum Math" panose="02000503000000000000" charset="0"/>
                  </a:endParaRPr>
                </a:p>
              </p:txBody>
            </p:sp>
            <p:grpSp>
              <p:nvGrpSpPr>
                <p:cNvPr id="217" name="Group 216"/>
                <p:cNvGrpSpPr/>
                <p:nvPr/>
              </p:nvGrpSpPr>
              <p:grpSpPr>
                <a:xfrm>
                  <a:off x="10777" y="1184"/>
                  <a:ext cx="6376" cy="6169"/>
                  <a:chOff x="6954" y="5252"/>
                  <a:chExt cx="6376" cy="6169"/>
                </a:xfrm>
              </p:grpSpPr>
              <p:cxnSp>
                <p:nvCxnSpPr>
                  <p:cNvPr id="6" name="Straight Arrow Connector 5"/>
                  <p:cNvCxnSpPr/>
                  <p:nvPr/>
                </p:nvCxnSpPr>
                <p:spPr>
                  <a:xfrm flipV="1">
                    <a:off x="9600" y="5252"/>
                    <a:ext cx="0" cy="3735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9600" y="8987"/>
                    <a:ext cx="3730" cy="18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>
                    <a:off x="6954" y="8999"/>
                    <a:ext cx="2643" cy="2422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5" name="5-Point Star 944"/>
                <p:cNvSpPr/>
                <p:nvPr/>
              </p:nvSpPr>
              <p:spPr>
                <a:xfrm>
                  <a:off x="14178" y="4676"/>
                  <a:ext cx="382" cy="381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948" name="Text Box 947"/>
              <p:cNvSpPr txBox="1"/>
              <p:nvPr/>
            </p:nvSpPr>
            <p:spPr>
              <a:xfrm>
                <a:off x="12953" y="4557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O</a:t>
                </a:r>
                <a:endParaRPr lang="en-US"/>
              </a:p>
            </p:txBody>
          </p:sp>
          <p:sp>
            <p:nvSpPr>
              <p:cNvPr id="949" name="Text Box 948"/>
              <p:cNvSpPr txBox="1"/>
              <p:nvPr/>
            </p:nvSpPr>
            <p:spPr>
              <a:xfrm>
                <a:off x="10845" y="7123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x</a:t>
                </a:r>
                <a:endParaRPr lang="en-US"/>
              </a:p>
            </p:txBody>
          </p:sp>
          <p:sp>
            <p:nvSpPr>
              <p:cNvPr id="950" name="Text Box 949"/>
              <p:cNvSpPr txBox="1"/>
              <p:nvPr/>
            </p:nvSpPr>
            <p:spPr>
              <a:xfrm>
                <a:off x="16726" y="4942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y</a:t>
                </a:r>
                <a:endParaRPr lang="en-US"/>
              </a:p>
            </p:txBody>
          </p:sp>
          <p:sp>
            <p:nvSpPr>
              <p:cNvPr id="951" name="Text Box 950"/>
              <p:cNvSpPr txBox="1"/>
              <p:nvPr/>
            </p:nvSpPr>
            <p:spPr>
              <a:xfrm>
                <a:off x="13434" y="1148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953" name="Oval 952"/>
            <p:cNvSpPr/>
            <p:nvPr/>
          </p:nvSpPr>
          <p:spPr>
            <a:xfrm>
              <a:off x="14450" y="4493"/>
              <a:ext cx="119" cy="1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725" y="1007745"/>
            <a:ext cx="4343400" cy="4329430"/>
            <a:chOff x="2925" y="1377"/>
            <a:chExt cx="6840" cy="6818"/>
          </a:xfrm>
        </p:grpSpPr>
        <p:grpSp>
          <p:nvGrpSpPr>
            <p:cNvPr id="4" name="Group 3"/>
            <p:cNvGrpSpPr/>
            <p:nvPr/>
          </p:nvGrpSpPr>
          <p:grpSpPr>
            <a:xfrm>
              <a:off x="2925" y="1377"/>
              <a:ext cx="6840" cy="6819"/>
              <a:chOff x="1860" y="424"/>
              <a:chExt cx="6840" cy="6819"/>
            </a:xfrm>
          </p:grpSpPr>
          <p:grpSp>
            <p:nvGrpSpPr>
              <p:cNvPr id="9" name="Group 8"/>
              <p:cNvGrpSpPr/>
              <p:nvPr/>
            </p:nvGrpSpPr>
            <p:grpSpPr>
              <a:xfrm rot="0">
                <a:off x="1860" y="999"/>
                <a:ext cx="6110" cy="6245"/>
                <a:chOff x="8476" y="1974"/>
                <a:chExt cx="5641" cy="5666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 rot="0">
                  <a:off x="8476" y="1974"/>
                  <a:ext cx="5641" cy="5666"/>
                  <a:chOff x="10719" y="2737"/>
                  <a:chExt cx="7515" cy="7548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719" y="2770"/>
                    <a:ext cx="7515" cy="751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2179" y="2737"/>
                    <a:ext cx="4623" cy="6206"/>
                    <a:chOff x="11915" y="1934"/>
                    <a:chExt cx="4865" cy="652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11915" y="3598"/>
                      <a:ext cx="4865" cy="486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" name="Can 13"/>
                    <p:cNvSpPr/>
                    <p:nvPr/>
                  </p:nvSpPr>
                  <p:spPr>
                    <a:xfrm>
                      <a:off x="13992" y="1934"/>
                      <a:ext cx="736" cy="1757"/>
                    </a:xfrm>
                    <a:prstGeom prst="can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 rot="9480000">
                    <a:off x="12970" y="2997"/>
                    <a:ext cx="549" cy="555"/>
                    <a:chOff x="6020" y="4865"/>
                    <a:chExt cx="929" cy="1243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6227" y="5748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sp>
                <p:nvSpPr>
                  <p:cNvPr id="48" name="Text Box 47"/>
                  <p:cNvSpPr txBox="1"/>
                  <p:nvPr/>
                </p:nvSpPr>
                <p:spPr>
                  <a:xfrm>
                    <a:off x="15400" y="5844"/>
                    <a:ext cx="1314" cy="7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en-US">
                        <a:solidFill>
                          <a:schemeClr val="tx1"/>
                        </a:solidFill>
                      </a:rPr>
                      <a:t>event</a:t>
                    </a:r>
                    <a:endParaRPr lang="en-US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6" name="Group 35"/>
                  <p:cNvGrpSpPr/>
                  <p:nvPr/>
                </p:nvGrpSpPr>
                <p:grpSpPr>
                  <a:xfrm rot="2100000">
                    <a:off x="12280" y="9066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5400000">
                    <a:off x="10749" y="6221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 rot="4500000">
                    <a:off x="10829" y="690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 rot="4020000">
                    <a:off x="11027" y="754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8" name="Group 67"/>
                  <p:cNvGrpSpPr/>
                  <p:nvPr/>
                </p:nvGrpSpPr>
                <p:grpSpPr>
                  <a:xfrm rot="3420000">
                    <a:off x="11348" y="813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 rot="2760000">
                    <a:off x="11787" y="865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 rot="8640000">
                    <a:off x="12359" y="3308"/>
                    <a:ext cx="549" cy="572"/>
                    <a:chOff x="6020" y="4865"/>
                    <a:chExt cx="929" cy="1263"/>
                  </a:xfrm>
                </p:grpSpPr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1" name="Oval 100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6188" y="5768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03" name="Group 102"/>
                  <p:cNvGrpSpPr/>
                  <p:nvPr/>
                </p:nvGrpSpPr>
                <p:grpSpPr>
                  <a:xfrm rot="8160000">
                    <a:off x="11816" y="372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5" name="Oval 104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07" name="Group 106"/>
                  <p:cNvGrpSpPr/>
                  <p:nvPr/>
                </p:nvGrpSpPr>
                <p:grpSpPr>
                  <a:xfrm rot="7500000">
                    <a:off x="11365" y="4299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 rot="6900000">
                    <a:off x="11015" y="4908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3" name="Oval 112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 rot="6000000">
                    <a:off x="10801" y="5581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7" name="Oval 116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14216" y="967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68" name="Group 167"/>
                  <p:cNvGrpSpPr/>
                  <p:nvPr/>
                </p:nvGrpSpPr>
                <p:grpSpPr>
                  <a:xfrm rot="1440000">
                    <a:off x="12888" y="938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1" name="Rectangle 170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72" name="Group 171"/>
                  <p:cNvGrpSpPr/>
                  <p:nvPr/>
                </p:nvGrpSpPr>
                <p:grpSpPr>
                  <a:xfrm rot="780000">
                    <a:off x="13522" y="9588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73" name="Rectangle 17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4" name="Oval 173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5" name="Rectangle 174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 flipH="1">
                    <a:off x="14883" y="2972"/>
                    <a:ext cx="3351" cy="7250"/>
                    <a:chOff x="6716" y="3162"/>
                    <a:chExt cx="3351" cy="7250"/>
                  </a:xfrm>
                </p:grpSpPr>
                <p:grpSp>
                  <p:nvGrpSpPr>
                    <p:cNvPr id="295" name="Group 294"/>
                    <p:cNvGrpSpPr/>
                    <p:nvPr/>
                  </p:nvGrpSpPr>
                  <p:grpSpPr>
                    <a:xfrm rot="9480000">
                      <a:off x="8958" y="3162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96" name="Rectangle 29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97" name="Oval 29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98" name="Rectangle 29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99" name="Group 298"/>
                    <p:cNvGrpSpPr/>
                    <p:nvPr/>
                  </p:nvGrpSpPr>
                  <p:grpSpPr>
                    <a:xfrm rot="2100000">
                      <a:off x="8277" y="9282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0" name="Rectangle 29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1" name="Oval 30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2" name="Rectangle 30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03" name="Group 302"/>
                    <p:cNvGrpSpPr/>
                    <p:nvPr/>
                  </p:nvGrpSpPr>
                  <p:grpSpPr>
                    <a:xfrm rot="5400000">
                      <a:off x="6746" y="643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4" name="Rectangle 30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5" name="Oval 30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6" name="Rectangle 30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 rot="4500000">
                      <a:off x="6826" y="7116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8" name="Rectangle 30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9" name="Oval 30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0" name="Rectangle 30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1" name="Group 310"/>
                    <p:cNvGrpSpPr/>
                    <p:nvPr/>
                  </p:nvGrpSpPr>
                  <p:grpSpPr>
                    <a:xfrm rot="4020000">
                      <a:off x="7024" y="7763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12" name="Rectangle 31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3" name="Oval 31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4" name="Rectangle 31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5" name="Group 314"/>
                    <p:cNvGrpSpPr/>
                    <p:nvPr/>
                  </p:nvGrpSpPr>
                  <p:grpSpPr>
                    <a:xfrm rot="3420000">
                      <a:off x="7345" y="835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16" name="Rectangle 31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7" name="Oval 31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8" name="Rectangle 31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9" name="Group 318"/>
                    <p:cNvGrpSpPr/>
                    <p:nvPr/>
                  </p:nvGrpSpPr>
                  <p:grpSpPr>
                    <a:xfrm rot="2760000">
                      <a:off x="7784" y="8866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20" name="Rectangle 31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1" name="Oval 32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2" name="Rectangle 32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23" name="Group 322"/>
                    <p:cNvGrpSpPr/>
                    <p:nvPr/>
                  </p:nvGrpSpPr>
                  <p:grpSpPr>
                    <a:xfrm rot="8640000">
                      <a:off x="8343" y="3483"/>
                      <a:ext cx="548" cy="617"/>
                      <a:chOff x="6020" y="4865"/>
                      <a:chExt cx="928" cy="1362"/>
                    </a:xfrm>
                  </p:grpSpPr>
                  <p:sp>
                    <p:nvSpPr>
                      <p:cNvPr id="324" name="Rectangle 32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5" name="Oval 32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6" name="Rectangle 32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27" name="Group 326"/>
                    <p:cNvGrpSpPr/>
                    <p:nvPr/>
                  </p:nvGrpSpPr>
                  <p:grpSpPr>
                    <a:xfrm rot="8160000">
                      <a:off x="7813" y="394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28" name="Rectangle 32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9" name="Oval 32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1" name="Group 330"/>
                    <p:cNvGrpSpPr/>
                    <p:nvPr/>
                  </p:nvGrpSpPr>
                  <p:grpSpPr>
                    <a:xfrm rot="7500000">
                      <a:off x="7362" y="4515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3" name="Oval 33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5" name="Group 334"/>
                    <p:cNvGrpSpPr/>
                    <p:nvPr/>
                  </p:nvGrpSpPr>
                  <p:grpSpPr>
                    <a:xfrm rot="6900000">
                      <a:off x="7012" y="512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36" name="Rectangle 33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7" name="Oval 33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8" name="Rectangle 33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9" name="Group 338"/>
                    <p:cNvGrpSpPr/>
                    <p:nvPr/>
                  </p:nvGrpSpPr>
                  <p:grpSpPr>
                    <a:xfrm rot="6000000">
                      <a:off x="6798" y="579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1" name="Oval 34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2" name="Rectangle 34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43" name="Group 342"/>
                    <p:cNvGrpSpPr/>
                    <p:nvPr/>
                  </p:nvGrpSpPr>
                  <p:grpSpPr>
                    <a:xfrm rot="1440000">
                      <a:off x="8885" y="960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4" name="Rectangle 34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5" name="Oval 34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6" name="Rectangle 34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47" name="Group 346"/>
                    <p:cNvGrpSpPr/>
                    <p:nvPr/>
                  </p:nvGrpSpPr>
                  <p:grpSpPr>
                    <a:xfrm rot="780000">
                      <a:off x="9519" y="980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8" name="Rectangle 34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9" name="Oval 34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50" name="Rectangle 34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</p:grpSp>
            </p:grpSp>
            <p:cxnSp>
              <p:nvCxnSpPr>
                <p:cNvPr id="356" name="Straight Connector 355"/>
                <p:cNvCxnSpPr>
                  <a:stCxn id="32" idx="4"/>
                </p:cNvCxnSpPr>
                <p:nvPr/>
              </p:nvCxnSpPr>
              <p:spPr>
                <a:xfrm>
                  <a:off x="10450" y="2570"/>
                  <a:ext cx="1443" cy="2182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38" idx="4"/>
                  <a:endCxn id="354" idx="2"/>
                </p:cNvCxnSpPr>
                <p:nvPr/>
              </p:nvCxnSpPr>
              <p:spPr>
                <a:xfrm flipV="1">
                  <a:off x="9987" y="4991"/>
                  <a:ext cx="1859" cy="1775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 flipV="1">
                  <a:off x="12005" y="2807"/>
                  <a:ext cx="547" cy="1892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09" idx="4"/>
                </p:cNvCxnSpPr>
                <p:nvPr/>
              </p:nvCxnSpPr>
              <p:spPr>
                <a:xfrm>
                  <a:off x="12036" y="4894"/>
                  <a:ext cx="1573" cy="393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Text Box 362"/>
                <p:cNvSpPr txBox="1"/>
                <p:nvPr/>
              </p:nvSpPr>
              <p:spPr>
                <a:xfrm rot="18960000">
                  <a:off x="10377" y="5761"/>
                  <a:ext cx="1553" cy="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en-US">
                      <a:solidFill>
                        <a:schemeClr val="tx1"/>
                      </a:solidFill>
                      <a:latin typeface="calibr" charset="0"/>
                      <a:cs typeface="calibr" charset="0"/>
                    </a:rPr>
                    <a:t>light path</a:t>
                  </a:r>
                  <a:endParaRPr lang="en-US" altLang="en-US">
                    <a:solidFill>
                      <a:schemeClr val="tx1"/>
                    </a:solidFill>
                    <a:latin typeface="calibr" charset="0"/>
                    <a:cs typeface="calibr" charset="0"/>
                  </a:endParaRPr>
                </a:p>
              </p:txBody>
            </p:sp>
          </p:grpSp>
          <p:sp>
            <p:nvSpPr>
              <p:cNvPr id="1102" name="Text Box 1101"/>
              <p:cNvSpPr txBox="1"/>
              <p:nvPr/>
            </p:nvSpPr>
            <p:spPr>
              <a:xfrm>
                <a:off x="8295" y="4171"/>
                <a:ext cx="37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y</a:t>
                </a:r>
                <a:endParaRPr lang="en-US"/>
              </a:p>
            </p:txBody>
          </p:sp>
          <p:cxnSp>
            <p:nvCxnSpPr>
              <p:cNvPr id="1109" name="Straight Arrow Connector 1108"/>
              <p:cNvCxnSpPr/>
              <p:nvPr/>
            </p:nvCxnSpPr>
            <p:spPr>
              <a:xfrm flipV="1">
                <a:off x="4954" y="438"/>
                <a:ext cx="0" cy="3735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0" name="Straight Arrow Connector 1109"/>
              <p:cNvCxnSpPr/>
              <p:nvPr/>
            </p:nvCxnSpPr>
            <p:spPr>
              <a:xfrm>
                <a:off x="4970" y="4155"/>
                <a:ext cx="3730" cy="18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1" name="Text Box 1110"/>
              <p:cNvSpPr txBox="1"/>
              <p:nvPr/>
            </p:nvSpPr>
            <p:spPr>
              <a:xfrm>
                <a:off x="2462" y="6393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x</a:t>
                </a:r>
                <a:endParaRPr lang="en-US"/>
              </a:p>
            </p:txBody>
          </p:sp>
          <p:sp>
            <p:nvSpPr>
              <p:cNvPr id="1112" name="Text Box 1111"/>
              <p:cNvSpPr txBox="1"/>
              <p:nvPr/>
            </p:nvSpPr>
            <p:spPr>
              <a:xfrm>
                <a:off x="4947" y="424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z</a:t>
                </a:r>
                <a:endParaRPr lang="en-US"/>
              </a:p>
            </p:txBody>
          </p:sp>
          <p:cxnSp>
            <p:nvCxnSpPr>
              <p:cNvPr id="1113" name="Straight Arrow Connector 1112"/>
              <p:cNvCxnSpPr/>
              <p:nvPr/>
            </p:nvCxnSpPr>
            <p:spPr>
              <a:xfrm flipH="1">
                <a:off x="2327" y="4155"/>
                <a:ext cx="2643" cy="2422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4" name="Oval 1113"/>
              <p:cNvSpPr/>
              <p:nvPr/>
            </p:nvSpPr>
            <p:spPr>
              <a:xfrm>
                <a:off x="4894" y="4100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15" name="Text Box 1114"/>
              <p:cNvSpPr txBox="1"/>
              <p:nvPr/>
            </p:nvSpPr>
            <p:spPr>
              <a:xfrm>
                <a:off x="4462" y="3807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O</a:t>
                </a:r>
                <a:endParaRPr lang="en-US"/>
              </a:p>
            </p:txBody>
          </p:sp>
        </p:grpSp>
        <p:sp>
          <p:nvSpPr>
            <p:cNvPr id="5" name="5-Point Star 4"/>
            <p:cNvSpPr/>
            <p:nvPr/>
          </p:nvSpPr>
          <p:spPr>
            <a:xfrm>
              <a:off x="6504" y="4898"/>
              <a:ext cx="373" cy="38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 sz="1350"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530350" y="751840"/>
            <a:ext cx="4323715" cy="2164080"/>
            <a:chOff x="4267" y="2864"/>
            <a:chExt cx="6809" cy="3408"/>
          </a:xfrm>
        </p:grpSpPr>
        <p:pic>
          <p:nvPicPr>
            <p:cNvPr id="4" name="Picture 3" descr="ElasticScatteringCarto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67" y="2864"/>
              <a:ext cx="5165" cy="3408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9212" y="4609"/>
              <a:ext cx="186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>
                  <a:latin typeface="DejaVu Sans" panose="020B0603030804020204" charset="0"/>
                  <a:cs typeface="DejaVu Sans" panose="020B0603030804020204" charset="0"/>
                </a:rPr>
                <a:t>θ</a:t>
              </a:r>
              <a:r>
                <a:rPr lang="en-US" baseline="-25000">
                  <a:latin typeface="DejaVu Sans" panose="020B0603030804020204" charset="0"/>
                  <a:cs typeface="DejaVu Sans" panose="020B0603030804020204" charset="0"/>
                </a:rPr>
                <a:t>sun</a:t>
              </a:r>
              <a:r>
                <a:rPr lang="en-US">
                  <a:latin typeface="DejaVu Sans" panose="020B0603030804020204" charset="0"/>
                  <a:cs typeface="DejaVu Sans" panose="020B0603030804020204" charset="0"/>
                </a:rPr>
                <a:t> = 0</a:t>
              </a:r>
              <a:r>
                <a:rPr lang="en-US">
                  <a:latin typeface="DejaVu Sans" panose="020B0603030804020204" charset="0"/>
                  <a:ea typeface="AR PL UKai CN" panose="02000503000000000000" charset="-122"/>
                  <a:cs typeface="DejaVu Sans" panose="020B0603030804020204" charset="0"/>
                </a:rPr>
                <a:t>°</a:t>
              </a:r>
              <a:endParaRPr lang="en-US">
                <a:latin typeface="DejaVu Sans" panose="020B0603030804020204" charset="0"/>
                <a:ea typeface="AR PL UKai CN" panose="02000503000000000000" charset="-122"/>
                <a:cs typeface="DejaVu Sans" panose="020B0603030804020204" charset="0"/>
              </a:endParaRPr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Systematics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position resolution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1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1" flipV="1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1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1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1" flipV="1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1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1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 flipV="1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1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1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1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1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1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1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1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1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1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1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1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1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sp>
                <p:nvSpPr>
                  <p:cNvPr id="18505" name="Text Box 34"/>
                  <p:cNvSpPr txBox="1"/>
                  <p:nvPr/>
                </p:nvSpPr>
                <p:spPr>
                  <a:xfrm>
                    <a:off x="12821" y="3102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1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1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1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1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 flipV="1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1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1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8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8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8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1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8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8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8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1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1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1" flipV="1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1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 flipV="1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1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1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1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1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1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 flipV="1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1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1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1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8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8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8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1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8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8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8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1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1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8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1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8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1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1" flipV="1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1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1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1" flipV="1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1" flipV="1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1" flipV="1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1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1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1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1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1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1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1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1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1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1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1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1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1" flipV="1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1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1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1" flipV="1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1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1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1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1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1" flipV="1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1" flipV="1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1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1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1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1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1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1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1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1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1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1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1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1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1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1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1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1" flipV="1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1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1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1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1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1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1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1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1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1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1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1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1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1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1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1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1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1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1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1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1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1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1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1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1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1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1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1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1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1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1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1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1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1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1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8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1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1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1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1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1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1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8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8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1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8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8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1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1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400">
                      <a:latin typeface="Ubuntu" panose="020B05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5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1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 b="1">
                          <a:latin typeface="Arial" panose="0208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1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1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1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1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1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1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1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1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Rock cavity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1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Deck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0" y="377825"/>
            <a:ext cx="7416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1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000" b="1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1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1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1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1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1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1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1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1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1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1" flipV="1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1" flipV="1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1" flipV="1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1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1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1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1" flipV="1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1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1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1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1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1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1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1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1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  <a:cs typeface="SimSun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1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sqrt(x</a:t>
              </a:r>
              <a:r>
                <a:rPr lang="zh-CN" altLang="en-US" sz="1400" baseline="30000">
                  <a:latin typeface="Arial" panose="02080604020202020204" pitchFamily="34" charset="0"/>
                  <a:ea typeface="+mn-ea"/>
                  <a:cs typeface="SimSun" pitchFamily="2" charset="-122"/>
                </a:rPr>
                <a:t>2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+y</a:t>
              </a:r>
              <a:r>
                <a:rPr lang="zh-CN" altLang="en-US" sz="1400" baseline="30000">
                  <a:latin typeface="Arial" panose="02080604020202020204" pitchFamily="34" charset="0"/>
                  <a:ea typeface="+mn-ea"/>
                  <a:cs typeface="SimSun" pitchFamily="2" charset="-122"/>
                </a:rPr>
                <a:t>2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)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 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[mm]</a:t>
              </a:r>
              <a:endParaRPr lang="zh-CN" altLang="en-US" sz="14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1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z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-108 </a:t>
              </a:r>
              <a:r>
                <a:rPr lang="en-US" altLang="x-none" sz="14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1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1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2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+y</a:t>
                </a:r>
                <a:r>
                  <a:rPr lang="zh-CN" altLang="en-US" sz="1400" baseline="30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2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)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[mm]</a:t>
                </a:r>
                <a:endParaRPr lang="zh-CN" altLang="en-US" sz="14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1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1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1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z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-108 </a:t>
                </a:r>
                <a:r>
                  <a:rPr lang="en-US" altLang="x-none" sz="14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1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x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fit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1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skyShine</a:t>
              </a:r>
              <a:endParaRPr lang="zh-CN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1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fit</a:t>
              </a:r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 -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 </a:t>
              </a:r>
              <a:r>
                <a:rPr lang="en-US" altLang="x-none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1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fit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-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en-US" altLang="x-none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1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8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8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- </a:t>
              </a:r>
              <a:r>
                <a:rPr lang="en-US" altLang="en-US" sz="2000">
                  <a:cs typeface="Arial" panose="0208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80604020202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80604020202020204" pitchFamily="34" charset="0"/>
                </a:rPr>
                <a:t>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- </a:t>
              </a:r>
              <a:r>
                <a:rPr lang="en-US" altLang="en-US" sz="2000">
                  <a:cs typeface="Arial" panose="02080604020202020204" pitchFamily="34" charset="0"/>
                </a:rPr>
                <a:t>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1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1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1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1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1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1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1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1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1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1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1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1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1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1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1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1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1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1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1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1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1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ΔR [mm]</a:t>
                </a:r>
                <a:endParaRPr lang="zh-CN" altLang="en-US" sz="1600">
                  <a:latin typeface="Arial" panose="0208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1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1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1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1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1.75</a:t>
              </a:r>
              <a:endParaRPr lang="zh-CN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1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80604020202020204" pitchFamily="34" charset="0"/>
                <a:ea typeface="+mn-ea"/>
                <a:cs typeface="SimSun" pitchFamily="2" charset="-122"/>
              </a:rPr>
              <a:t>http://www.downloadclipart.net/download/5816/big-blue-wire-globe-svg</a:t>
            </a:r>
            <a:endParaRPr lang="en-US" altLang="zh-CN"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8915" name="Text Box 8"/>
          <p:cNvSpPr txBox="1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1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PMT </a:t>
            </a:r>
            <a:endParaRPr lang="en-US" altLang="en-US">
              <a:latin typeface="Arial" panose="02080604020202020204" pitchFamily="34" charset="0"/>
              <a:ea typeface="+mn-ea"/>
            </a:endParaRPr>
          </a:p>
          <a:p>
            <a:r>
              <a:rPr lang="en-US" altLang="en-US">
                <a:latin typeface="Arial" panose="02080604020202020204" pitchFamily="34" charset="0"/>
                <a:ea typeface="+mn-ea"/>
              </a:rPr>
              <a:t>panel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1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US">
                <a:latin typeface="Arial" panose="02080604020202020204" pitchFamily="34" charset="0"/>
                <a:ea typeface="+mn-ea"/>
              </a:rPr>
              <a:t>PMT sphere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1" flipV="1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1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1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8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1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8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1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8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1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b="1" u="sng">
                        <a:latin typeface="Arial" panose="0208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1" flipV="1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1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8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8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1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1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1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8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1" flipV="1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1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1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8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1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8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1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8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1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1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1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b="1" u="sng">
                      <a:latin typeface="Arial" panose="0208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1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8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1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1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1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1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1" flipV="1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1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8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1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1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1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1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1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1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8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8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1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1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 flipV="1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1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zh-CN" altLang="en-CA" sz="1600">
                <a:latin typeface="Arial" panose="02080604020202020204" pitchFamily="34" charset="0"/>
                <a:ea typeface="+mn-ea"/>
                <a:cs typeface="SimSun" pitchFamily="2" charset="-122"/>
              </a:rPr>
              <a:t>25.3 cm</a:t>
            </a:r>
            <a:endParaRPr lang="zh-CN" altLang="en-CA" sz="1600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1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1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1" flipV="1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1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1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1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 flipV="1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1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1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en-US" altLang="zh-CN" sz="1600">
                <a:latin typeface="Arial" panose="02080604020202020204" pitchFamily="34" charset="0"/>
                <a:ea typeface="+mn-ea"/>
                <a:cs typeface="SimSun" pitchFamily="2" charset="-122"/>
              </a:rPr>
              <a:t>5.7</a:t>
            </a:r>
            <a:r>
              <a:rPr lang="zh-CN" altLang="en-CA" sz="1600">
                <a:latin typeface="Arial" panose="02080604020202020204" pitchFamily="34" charset="0"/>
                <a:ea typeface="+mn-ea"/>
                <a:cs typeface="SimSun" pitchFamily="2" charset="-122"/>
              </a:rPr>
              <a:t> cm</a:t>
            </a:r>
            <a:endParaRPr lang="zh-CN" altLang="en-CA" sz="1600"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1" flipV="1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1" flipV="1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1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hamer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44035" name="Text Box 6"/>
          <p:cNvSpPr txBox="1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1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1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1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</a:rPr>
                  <a:t>13</a:t>
                </a:r>
                <a:r>
                  <a:rPr lang="en-US" altLang="en-US" sz="2000">
                    <a:cs typeface="Arial" panose="0208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1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80604020202020204" pitchFamily="34" charset="0"/>
                </a:rPr>
                <a:t> 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1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</a:rPr>
                  <a:t>15</a:t>
                </a:r>
                <a:r>
                  <a:rPr lang="en-US" altLang="en-US" sz="2000">
                    <a:cs typeface="Arial" panose="0208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1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8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1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1" flipV="1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1" flipV="1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1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1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1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1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1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PMT</a:t>
              </a:r>
              <a:endParaRPr lang="en-US" altLang="en-US" sz="1600" baseline="-25000" noProof="1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1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e</a:t>
              </a:r>
              <a:endParaRPr lang="en-US" altLang="en-US" sz="1600" baseline="-25000" noProof="1">
                <a:latin typeface="Arial" panose="02080604020202020204" pitchFamily="34" charset="0"/>
                <a:ea typeface="+mn-ea"/>
                <a:cs typeface="Arial" panose="0208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715" y="255270"/>
            <a:ext cx="79819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+mj-ea"/>
                <a:cs typeface="Arial" panose="0208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+mj-ea"/>
                <a:cs typeface="Arial" panose="0208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80604020202020204" pitchFamily="34" charset="0"/>
              <a:ea typeface="+mj-ea"/>
              <a:cs typeface="Arial" panose="0208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1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1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1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8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1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1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1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1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b="1"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latin typeface="Arial" panose="02080604020202020204" pitchFamily="34" charset="0"/>
                <a:ea typeface="+mn-ea"/>
                <a:cs typeface="SimSun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4 MeV</a:t>
            </a:r>
            <a:endParaRPr lang="en-US" altLang="zh-CN" b="1"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3 MeV</a:t>
            </a:r>
            <a:endParaRPr lang="en-US" altLang="zh-CN" b="1"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8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8585" y="135636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0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1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1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80604020202020204" pitchFamily="34" charset="0"/>
                                <a:ea typeface="+mn-ea"/>
                                <a:cs typeface="Arial" panose="0208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80604020202020204" pitchFamily="34" charset="0"/>
                                <a:ea typeface="+mn-ea"/>
                                <a:cs typeface="Arial" panose="0208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80604020202020204" pitchFamily="34" charset="0"/>
                              <a:cs typeface="Arial" panose="0208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1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1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1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1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1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1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1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1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8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80604020202020204" pitchFamily="34" charset="0"/>
              <a:ea typeface="+mn-ea"/>
            </a:endParaRPr>
          </a:p>
        </p:txBody>
      </p:sp>
      <p:sp>
        <p:nvSpPr>
          <p:cNvPr id="52228" name="Text Box 5"/>
          <p:cNvSpPr txBox="1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6.5.2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52229" name="Text Box 6"/>
          <p:cNvSpPr txBox="1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6.17.6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10C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10C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6He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6He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1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b="1">
                <a:latin typeface="Arial" panose="0208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Group 19"/>
          <p:cNvGrpSpPr/>
          <p:nvPr/>
        </p:nvGrpSpPr>
        <p:grpSpPr>
          <a:xfrm>
            <a:off x="4680585" y="1710690"/>
            <a:ext cx="3202940" cy="2063750"/>
            <a:chOff x="2271" y="2829"/>
            <a:chExt cx="5044" cy="3250"/>
          </a:xfrm>
        </p:grpSpPr>
        <p:grpSp>
          <p:nvGrpSpPr>
            <p:cNvPr id="17" name="Group 16"/>
            <p:cNvGrpSpPr/>
            <p:nvPr/>
          </p:nvGrpSpPr>
          <p:grpSpPr>
            <a:xfrm>
              <a:off x="2271" y="2829"/>
              <a:ext cx="5044" cy="3250"/>
              <a:chOff x="2271" y="2829"/>
              <a:chExt cx="5044" cy="32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271" y="3339"/>
                <a:ext cx="5044" cy="2741"/>
                <a:chOff x="3043" y="4029"/>
                <a:chExt cx="5044" cy="274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3043" y="5399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V="1">
                  <a:off x="5565" y="4029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5565" y="5400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65" y="5400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ysDash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 Box 9"/>
                <p:cNvSpPr txBox="1"/>
                <p:nvPr/>
              </p:nvSpPr>
              <p:spPr>
                <a:xfrm>
                  <a:off x="6393" y="4864"/>
                  <a:ext cx="517" cy="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>
                    <a:lnSpc>
                      <a:spcPct val="90000"/>
                    </a:lnSpc>
                  </a:pPr>
                  <a:r>
                    <a:rPr lang="en-US">
                      <a:latin typeface="Microsoft YaHei" panose="020B0503020204020204" charset="-122"/>
                      <a:ea typeface="Microsoft YaHei" panose="020B0503020204020204" charset="-122"/>
                    </a:rPr>
                    <a:t>θ</a:t>
                  </a:r>
                  <a:endParaRPr lang="en-US"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516" y="533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 Box 12"/>
              <p:cNvSpPr txBox="1"/>
              <p:nvPr/>
            </p:nvSpPr>
            <p:spPr>
              <a:xfrm>
                <a:off x="2271" y="3889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4370" y="388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6719" y="5094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" name="Text Box 15"/>
              <p:cNvSpPr txBox="1"/>
              <p:nvPr/>
            </p:nvSpPr>
            <p:spPr>
              <a:xfrm>
                <a:off x="6524" y="282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5290" y="4308"/>
              <a:ext cx="440" cy="793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1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1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1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1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1" flipV="1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1" flipV="1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1" flipV="1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1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1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1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1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1" flipV="1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1" flipV="1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1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baseline="30000">
                    <a:latin typeface="Arial" panose="0208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1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1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1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1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1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1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stand</a:t>
                </a:r>
                <a:endParaRPr lang="en-US" altLang="zh-CN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8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8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1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1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1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1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800">
                    <a:latin typeface="Arial" panose="0208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1" flipV="1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1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1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1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1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1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1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1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1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1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1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1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1" flipV="1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1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1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1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1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1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1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1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1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1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" name="Group 60"/>
          <p:cNvGrpSpPr/>
          <p:nvPr/>
        </p:nvGrpSpPr>
        <p:grpSpPr>
          <a:xfrm>
            <a:off x="378460" y="1000125"/>
            <a:ext cx="11185525" cy="2362835"/>
            <a:chOff x="369" y="1575"/>
            <a:chExt cx="17615" cy="37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9" y="1584"/>
              <a:ext cx="3599" cy="27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2047"/>
              <a:ext cx="4104" cy="1728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1436" y="4474"/>
              <a:ext cx="146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TeA</a:t>
              </a:r>
              <a:endParaRPr lang="en-US" altLang="en-US" sz="2800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5363" y="4474"/>
              <a:ext cx="36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1,2-Butendiol</a:t>
              </a:r>
              <a:endParaRPr lang="en-US" altLang="en-US" sz="2800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6080" y="2451"/>
              <a:ext cx="19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/>
                <a:t>4H</a:t>
              </a:r>
              <a:r>
                <a:rPr lang="en-US" altLang="en-US" sz="3200" baseline="-25000"/>
                <a:t>2</a:t>
              </a:r>
              <a:r>
                <a:rPr lang="en-US" altLang="en-US" sz="3200"/>
                <a:t>O</a:t>
              </a:r>
              <a:endParaRPr lang="en-US" altLang="en-US" sz="320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0536" y="1575"/>
              <a:ext cx="4508" cy="2744"/>
              <a:chOff x="8746" y="5316"/>
              <a:chExt cx="4508" cy="274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" y="5316"/>
                <a:ext cx="3600" cy="2745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2398" y="6254"/>
                <a:ext cx="856" cy="1633"/>
                <a:chOff x="12397" y="6254"/>
                <a:chExt cx="856" cy="163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H="1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H="1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Connector 32"/>
                  <p:cNvCxnSpPr/>
                  <p:nvPr/>
                </p:nvCxnSpPr>
                <p:spPr>
                  <a:xfrm flipH="1">
                    <a:off x="1458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Connector 34"/>
                <p:cNvCxnSpPr/>
                <p:nvPr/>
              </p:nvCxnSpPr>
              <p:spPr>
                <a:xfrm flipH="1" flipV="1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8746" y="5496"/>
                <a:ext cx="856" cy="1633"/>
                <a:chOff x="12397" y="6254"/>
                <a:chExt cx="856" cy="16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H="1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H="1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1459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Straight Connector 50"/>
                <p:cNvCxnSpPr/>
                <p:nvPr/>
              </p:nvCxnSpPr>
              <p:spPr>
                <a:xfrm flipH="1" flipV="1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 Box 54"/>
            <p:cNvSpPr txBox="1"/>
            <p:nvPr/>
          </p:nvSpPr>
          <p:spPr>
            <a:xfrm>
              <a:off x="4240" y="2451"/>
              <a:ext cx="219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>
                  <a:sym typeface="+mn-ea"/>
                </a:rPr>
                <a:t>+</a:t>
              </a:r>
              <a:r>
                <a:rPr lang="en-US" altLang="en-US" sz="3200" b="1">
                  <a:sym typeface="+mn-ea"/>
                </a:rPr>
                <a:t> </a:t>
              </a:r>
              <a:endParaRPr lang="en-US" altLang="en-US" sz="320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9467" y="2909"/>
              <a:ext cx="1002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7"/>
            <p:cNvSpPr txBox="1"/>
            <p:nvPr/>
          </p:nvSpPr>
          <p:spPr>
            <a:xfrm>
              <a:off x="15219" y="2355"/>
              <a:ext cx="65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/>
                <a:t>+</a:t>
              </a:r>
              <a:endParaRPr lang="en-US" altLang="en-US" sz="4000" b="1"/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0943" y="4474"/>
              <a:ext cx="42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TeBD complex</a:t>
              </a:r>
              <a:endParaRPr lang="en-US" altLang="en-US" sz="2800"/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4840" y="2557"/>
              <a:ext cx="644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en-US" sz="3200">
                  <a:sym typeface="+mn-ea"/>
                </a:rPr>
                <a:t>2</a:t>
              </a:r>
              <a:endParaRPr lang="en-US" altLang="en-US" sz="320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1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TeSOP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5" name="Text Box 12"/>
          <p:cNvSpPr txBox="1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TeDDA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1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8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(a)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9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(b)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20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(c)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21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(d)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1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Te_P1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39" name="Text Box 12"/>
          <p:cNvSpPr txBox="1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Te_P3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1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2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(a)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3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(b)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4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(c)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5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(d)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6" name="Text Box 1"/>
          <p:cNvSpPr txBox="1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1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1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1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1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8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1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1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1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1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1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1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1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1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1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1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1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80604020202020204" pitchFamily="34" charset="0"/>
                  <a:cs typeface="Arial" panose="02080604020202020204" pitchFamily="34" charset="0"/>
                </a:rPr>
                <a:t>cosθ</a:t>
              </a:r>
              <a:r>
                <a:rPr lang="en-US" altLang="en-US" baseline="-25000">
                  <a:latin typeface="Arial" panose="02080604020202020204" pitchFamily="34" charset="0"/>
                  <a:cs typeface="Arial" panose="02080604020202020204" pitchFamily="34" charset="0"/>
                </a:rPr>
                <a:t>sun</a:t>
              </a:r>
              <a:endParaRPr lang="en-US" altLang="en-US" baseline="-250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80604020202020204" pitchFamily="34" charset="0"/>
                  <a:cs typeface="Arial" panose="02080604020202020204" pitchFamily="34" charset="0"/>
                </a:rPr>
                <a:t>cosθ</a:t>
              </a:r>
              <a:r>
                <a:rPr lang="en-US" altLang="en-US" baseline="-25000">
                  <a:latin typeface="Arial" panose="02080604020202020204" pitchFamily="34" charset="0"/>
                  <a:cs typeface="Arial" panose="02080604020202020204" pitchFamily="34" charset="0"/>
                </a:rPr>
                <a:t>sun</a:t>
              </a:r>
              <a:endParaRPr lang="en-US" altLang="en-US" baseline="-250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8308975" y="685800"/>
            <a:ext cx="33705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0.34%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85800"/>
            <a:ext cx="8038465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6342</Words>
  <Application>WPS Presentation</Application>
  <PresentationFormat>宽屏</PresentationFormat>
  <Paragraphs>1179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65" baseType="lpstr">
      <vt:lpstr>Arial</vt:lpstr>
      <vt:lpstr>SimSun</vt:lpstr>
      <vt:lpstr>Wingdings</vt:lpstr>
      <vt:lpstr>Nimbus Roman No9 L</vt:lpstr>
      <vt:lpstr>Arial Black</vt:lpstr>
      <vt:lpstr>TeX Gyre Adventor</vt:lpstr>
      <vt:lpstr>DejaVu Math TeX Gyre</vt:lpstr>
      <vt:lpstr>Microsoft YaHei</vt:lpstr>
      <vt:lpstr>Droid Sans Fallback</vt:lpstr>
      <vt:lpstr>times new roman</vt:lpstr>
      <vt:lpstr>MathJax_Math</vt:lpstr>
      <vt:lpstr>TeX Gyre DejaVu Math</vt:lpstr>
      <vt:lpstr>Ubuntu</vt:lpstr>
      <vt:lpstr>Latin Modern Math</vt:lpstr>
      <vt:lpstr>Arial</vt:lpstr>
      <vt:lpstr>FreeSerif</vt:lpstr>
      <vt:lpstr>Times New Roman</vt:lpstr>
      <vt:lpstr>Times New Roma</vt:lpstr>
      <vt:lpstr>AR PL KaitiM Big5</vt:lpstr>
      <vt:lpstr>AR PL UMing CN</vt:lpstr>
      <vt:lpstr>calibr</vt:lpstr>
      <vt:lpstr>Gubbi</vt:lpstr>
      <vt:lpstr>TeX Gyre Bonum Math</vt:lpstr>
      <vt:lpstr>DejaVu Sans</vt:lpstr>
      <vt:lpstr>AR PL UKai CN</vt:lpstr>
      <vt:lpstr>Microsoft YaHei</vt:lpstr>
      <vt:lpstr>Arial Unicode MS</vt:lpstr>
      <vt:lpstr>SimSun</vt:lpstr>
      <vt:lpstr>OpenSymbol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Systematics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202</cp:revision>
  <dcterms:created xsi:type="dcterms:W3CDTF">2022-01-22T12:10:43Z</dcterms:created>
  <dcterms:modified xsi:type="dcterms:W3CDTF">2022-01-22T12:10:43Z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